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5"/>
  </p:notesMasterIdLst>
  <p:handoutMasterIdLst>
    <p:handoutMasterId r:id="rId36"/>
  </p:handoutMasterIdLst>
  <p:sldIdLst>
    <p:sldId id="558" r:id="rId12"/>
    <p:sldId id="559" r:id="rId13"/>
    <p:sldId id="557" r:id="rId14"/>
    <p:sldId id="462" r:id="rId15"/>
    <p:sldId id="527" r:id="rId16"/>
    <p:sldId id="532" r:id="rId17"/>
    <p:sldId id="530" r:id="rId18"/>
    <p:sldId id="531" r:id="rId19"/>
    <p:sldId id="540" r:id="rId20"/>
    <p:sldId id="550" r:id="rId21"/>
    <p:sldId id="536" r:id="rId22"/>
    <p:sldId id="538" r:id="rId23"/>
    <p:sldId id="533" r:id="rId24"/>
    <p:sldId id="537" r:id="rId25"/>
    <p:sldId id="535" r:id="rId26"/>
    <p:sldId id="539" r:id="rId27"/>
    <p:sldId id="541" r:id="rId28"/>
    <p:sldId id="545" r:id="rId29"/>
    <p:sldId id="543" r:id="rId30"/>
    <p:sldId id="544" r:id="rId31"/>
    <p:sldId id="555" r:id="rId32"/>
    <p:sldId id="556" r:id="rId33"/>
    <p:sldId id="560" r:id="rId34"/>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57"/>
            <p14:sldId id="462"/>
            <p14:sldId id="527"/>
            <p14:sldId id="532"/>
            <p14:sldId id="530"/>
            <p14:sldId id="531"/>
            <p14:sldId id="540"/>
            <p14:sldId id="550"/>
            <p14:sldId id="536"/>
            <p14:sldId id="538"/>
            <p14:sldId id="533"/>
            <p14:sldId id="537"/>
            <p14:sldId id="535"/>
            <p14:sldId id="539"/>
            <p14:sldId id="541"/>
            <p14:sldId id="545"/>
            <p14:sldId id="543"/>
            <p14:sldId id="544"/>
            <p14:sldId id="555"/>
            <p14:sldId id="556"/>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59" d="100"/>
          <a:sy n="59" d="100"/>
        </p:scale>
        <p:origin x="-1219" y="-67"/>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8/25/2012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8/25/2012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endParaRPr lang="en-US" b="0" baseline="0" dirty="0" smtClean="0"/>
          </a:p>
          <a:p>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rPr>
              <a:t>Pricing</a:t>
            </a:r>
            <a:r>
              <a:rPr lang="en-US" b="0" baseline="0" dirty="0" smtClean="0">
                <a:solidFill>
                  <a:srgbClr val="FF0000"/>
                </a:solidFill>
              </a:rPr>
              <a:t> for WA Mobile Services is the same as for WA Web Sites.</a:t>
            </a:r>
          </a:p>
          <a:p>
            <a:pPr defTabSz="895801">
              <a:spcAft>
                <a:spcPts val="326"/>
              </a:spcAft>
              <a:defRPr/>
            </a:pPr>
            <a:r>
              <a:rPr lang="en-US" b="0" dirty="0" smtClean="0">
                <a:solidFill>
                  <a:srgbClr val="FF0000"/>
                </a:solidFill>
              </a:rPr>
              <a:t>Definition </a:t>
            </a:r>
            <a:r>
              <a:rPr lang="en-US" b="0" dirty="0">
                <a:solidFill>
                  <a:srgbClr val="FF0000"/>
                </a:solidFill>
              </a:rPr>
              <a:t>of what </a:t>
            </a:r>
            <a:r>
              <a:rPr lang="en-US" b="0" dirty="0" smtClean="0">
                <a:solidFill>
                  <a:srgbClr val="FF0000"/>
                </a:solidFill>
              </a:rPr>
              <a:t>comprises </a:t>
            </a:r>
            <a:r>
              <a:rPr lang="en-US" b="0" dirty="0">
                <a:solidFill>
                  <a:srgbClr val="FF0000"/>
                </a:solidFill>
              </a:rPr>
              <a:t>the 99.9% SLA will be </a:t>
            </a:r>
            <a:r>
              <a:rPr lang="en-US" b="0" dirty="0" smtClean="0">
                <a:solidFill>
                  <a:srgbClr val="FF0000"/>
                </a:solidFill>
              </a:rPr>
              <a:t>completed prior </a:t>
            </a:r>
            <a:r>
              <a:rPr lang="en-US" b="0" dirty="0">
                <a:solidFill>
                  <a:srgbClr val="FF0000"/>
                </a:solidFill>
              </a:rPr>
              <a:t>to GA;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1"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theme" Target="../theme/theme1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theme" Target="../theme/theme11.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8.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4.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9259779"/>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smtClean="0">
                          <a:effectLst/>
                        </a:rPr>
                        <a:t>Float(53)</a:t>
                      </a:r>
                      <a:endParaRPr lang="en-US" sz="280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19113" y="1447800"/>
            <a:ext cx="11149013" cy="4796698"/>
          </a:xfrm>
        </p:spPr>
        <p:txBody>
          <a:bodyPr/>
          <a:lstStyle/>
          <a:p>
            <a:r>
              <a:rPr lang="en-US" spc="-71" dirty="0">
                <a:gradFill>
                  <a:gsLst>
                    <a:gs pos="2917">
                      <a:schemeClr val="tx1"/>
                    </a:gs>
                    <a:gs pos="30000">
                      <a:schemeClr val="tx1"/>
                    </a:gs>
                  </a:gsLst>
                  <a:lin ang="5400000" scaled="0"/>
                </a:gradFill>
              </a:rPr>
              <a:t>Authenticate against Windows Live</a:t>
            </a:r>
          </a:p>
          <a:p>
            <a:r>
              <a:rPr lang="en-US" spc="-71" dirty="0" smtClean="0">
                <a:gradFill>
                  <a:gsLst>
                    <a:gs pos="2917">
                      <a:schemeClr val="tx1"/>
                    </a:gs>
                    <a:gs pos="30000">
                      <a:schemeClr val="tx1"/>
                    </a:gs>
                  </a:gsLst>
                  <a:lin ang="5400000" scaled="0"/>
                </a:gradFill>
              </a:rPr>
              <a:t>Table level permissions for each CRUD operation</a:t>
            </a:r>
            <a:endParaRPr lang="en-US"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Everyone</a:t>
            </a:r>
            <a:endParaRPr lang="en-US" sz="3200"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Anyone </a:t>
            </a:r>
            <a:r>
              <a:rPr lang="en-US" sz="3200" spc="-71" dirty="0">
                <a:gradFill>
                  <a:gsLst>
                    <a:gs pos="2917">
                      <a:schemeClr val="tx1"/>
                    </a:gs>
                    <a:gs pos="30000">
                      <a:schemeClr val="tx1"/>
                    </a:gs>
                  </a:gsLst>
                  <a:lin ang="5400000" scaled="0"/>
                </a:gradFill>
              </a:rPr>
              <a:t>with the Application Key</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Authenticated Users</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Scripts and Admins</a:t>
            </a:r>
          </a:p>
          <a:p>
            <a:r>
              <a:rPr lang="en-US" spc="-71" dirty="0">
                <a:gradFill>
                  <a:gsLst>
                    <a:gs pos="2917">
                      <a:schemeClr val="tx1"/>
                    </a:gs>
                    <a:gs pos="30000">
                      <a:schemeClr val="tx1"/>
                    </a:gs>
                  </a:gsLst>
                  <a:lin ang="5400000" scaled="0"/>
                </a:gradFill>
              </a:rPr>
              <a:t>More granular control with server side scripts</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chemeClr val="accent2"/>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chemeClr val="accent2"/>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at Launch</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2"/>
                </a:solidFill>
              </a:rPr>
              <a:t>No SLA during Preview. Only small instances available.  Can upgrade to a reserved instance at 33% discount from normal Pay-As-You-Go rates during Preview.</a:t>
            </a:r>
            <a:endParaRPr lang="en-US" sz="1600" dirty="0">
              <a:solidFill>
                <a:schemeClr val="tx2"/>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5349" y="2465921"/>
            <a:ext cx="6485234" cy="2002536"/>
          </a:xfrm>
        </p:spPr>
        <p:txBody>
          <a:bodyPr/>
          <a:lstStyle/>
          <a:p>
            <a:r>
              <a:rPr lang="en-US" dirty="0"/>
              <a:t>Building Connected Windows 8 Apps with Windows Azure</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endParaRPr lang="en-US" sz="1800"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n-lt"/>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Shared Instance     (multitenant environment)</a:t>
            </a:r>
          </a:p>
          <a:p>
            <a:r>
              <a:rPr lang="en-US" sz="1800" dirty="0" smtClean="0"/>
              <a:t>Small instance is the only size available; multiple may be purchased </a:t>
            </a:r>
          </a:p>
          <a:p>
            <a:r>
              <a:rPr lang="en-US" sz="1800" dirty="0" smtClean="0"/>
              <a:t>Free at public preview launch</a:t>
            </a:r>
            <a:endParaRPr lang="en-US" sz="1800" dirty="0"/>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Reserved Instance        (private VM)</a:t>
            </a:r>
          </a:p>
          <a:p>
            <a:r>
              <a:rPr lang="en-US" sz="1800" dirty="0" smtClean="0"/>
              <a:t>Small instance is the only size available; multiple may be purchased</a:t>
            </a:r>
          </a:p>
          <a:p>
            <a:r>
              <a:rPr lang="en-US" sz="1800" dirty="0" smtClean="0"/>
              <a:t>Charge </a:t>
            </a:r>
            <a:r>
              <a:rPr lang="en-US" sz="1800" dirty="0"/>
              <a:t>for Preview will be </a:t>
            </a:r>
            <a:r>
              <a:rPr lang="en-US" sz="1800" dirty="0" smtClean="0"/>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Apps requiring structured data </a:t>
            </a:r>
          </a:p>
          <a:p>
            <a:pPr marL="3175" defTabSz="914221">
              <a:lnSpc>
                <a:spcPct val="90000"/>
              </a:lnSpc>
              <a:spcAft>
                <a:spcPts val="900"/>
              </a:spcAft>
              <a:buSzPct val="80000"/>
            </a:pPr>
            <a:r>
              <a:rPr lang="en-US" sz="2000" spc="-43" dirty="0">
                <a:solidFill>
                  <a:srgbClr val="FFFFFF">
                    <a:alpha val="99000"/>
                  </a:srgbClr>
                </a:solidFill>
              </a:rPr>
              <a:t>Seamlessly connect to a Windows Azure SQL database for simple data management and dynamically created tables. Easy to set and manage permissions.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1599</Words>
  <Application>Microsoft Office PowerPoint</Application>
  <PresentationFormat>Custom</PresentationFormat>
  <Paragraphs>257</Paragraphs>
  <Slides>23</Slides>
  <Notes>22</Notes>
  <HiddenSlides>1</HiddenSlides>
  <MMClips>0</MMClips>
  <ScaleCrop>false</ScaleCrop>
  <HeadingPairs>
    <vt:vector size="4" baseType="variant">
      <vt:variant>
        <vt:lpstr>Theme</vt:lpstr>
      </vt:variant>
      <vt:variant>
        <vt:i4>11</vt:i4>
      </vt:variant>
      <vt:variant>
        <vt:lpstr>Slide Titles</vt:lpstr>
      </vt:variant>
      <vt:variant>
        <vt:i4>23</vt:i4>
      </vt:variant>
    </vt:vector>
  </HeadingPairs>
  <TitlesOfParts>
    <vt:vector size="34"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PowerPoint Presentation</vt:lpstr>
      <vt:lpstr>Building Connected Windows 8 Apps with Windows Azure</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at Launch</vt:lpstr>
      <vt:lpstr>Pricing</vt:lpstr>
      <vt:lpstr>Summary</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2012-08-25T21:24:08Z</dcterms:modified>
</cp:coreProperties>
</file>